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4" r:id="rId3"/>
    <p:sldId id="281" r:id="rId4"/>
    <p:sldId id="277" r:id="rId5"/>
    <p:sldId id="280" r:id="rId6"/>
    <p:sldId id="278" r:id="rId7"/>
    <p:sldId id="265" r:id="rId8"/>
    <p:sldId id="27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jax" initials="A" lastIdx="2" clrIdx="0">
    <p:extLst>
      <p:ext uri="{19B8F6BF-5375-455C-9EA6-DF929625EA0E}">
        <p15:presenceInfo xmlns:p15="http://schemas.microsoft.com/office/powerpoint/2012/main" userId="Ajax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5067"/>
    <a:srgbClr val="6E8C9D"/>
    <a:srgbClr val="7C9DAD"/>
    <a:srgbClr val="3B4D63"/>
    <a:srgbClr val="4472C4"/>
    <a:srgbClr val="718F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146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19899-BBB3-824C-0ADA-46C949BDDFF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9C01E-F514-CCEB-D861-A8DFAFAA27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8E168-21F4-43BD-8CF9-7D15CA989AE2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E47C42-0176-0B7D-32B1-62F6F6FC74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D201F7-B510-E672-9129-68D2B2C174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30315-3C78-4554-9A37-D53691235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1205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BD58FF-4D01-4AB5-BD91-72EC0F561882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A5ACAF-E858-4DBE-94DD-2112CF5B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80084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A5ACAF-E858-4DBE-94DD-2112CF5B029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58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718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88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11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22479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20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8177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843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059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077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11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05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880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32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440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595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16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806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">
              <a:schemeClr val="bg2">
                <a:tint val="97000"/>
                <a:hueMod val="92000"/>
                <a:satMod val="169000"/>
                <a:lumMod val="164000"/>
              </a:schemeClr>
            </a:gs>
            <a:gs pos="8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0D90117-38C4-4996-A251-AC41730B7BE6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838D9B5-37BD-49A0-BE54-05539B2B7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9667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library.wiley.com/doi/abs/10.1002/9781118445112.stat07691#:~:text=Abstract,in%20constructing%20an%20environmental%20index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linkedin.com/advice/1/how-can-you-use-environmental-indicators-indices-skills-economics#:~:text=to%20be%20featured.-,1%20What%20are%20environmental%20indicators%20and%20indices?,their%20environmental%20performance%20or%20impact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7000"/>
                <a:hueMod val="92000"/>
                <a:satMod val="169000"/>
                <a:lumMod val="164000"/>
              </a:schemeClr>
            </a:gs>
            <a:gs pos="44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5F4DA-E33C-D80E-A5A9-A12EBFE185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953" y="822546"/>
            <a:ext cx="8001000" cy="2971801"/>
          </a:xfrm>
        </p:spPr>
        <p:txBody>
          <a:bodyPr>
            <a:normAutofit/>
          </a:bodyPr>
          <a:lstStyle/>
          <a:p>
            <a:r>
              <a:rPr lang="en-US" dirty="0">
                <a:latin typeface="Pier Sans" panose="00000500000000000000" pitchFamily="50" charset="0"/>
              </a:rPr>
              <a:t>Estimating coastal ecosystem health</a:t>
            </a:r>
            <a:br>
              <a:rPr lang="en-US" dirty="0">
                <a:latin typeface="Pier Sans" panose="00000500000000000000" pitchFamily="50" charset="0"/>
              </a:rPr>
            </a:br>
            <a:r>
              <a:rPr lang="en-US" dirty="0">
                <a:latin typeface="Pier Sans" panose="00000500000000000000" pitchFamily="50" charset="0"/>
              </a:rPr>
              <a:t>through indices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0A7D25-B40D-4515-F968-15E94E932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5898" y="3913247"/>
            <a:ext cx="6245977" cy="1947333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Pier Sans" panose="00000500000000000000" pitchFamily="50" charset="0"/>
              </a:rPr>
              <a:t>A case study of anthropogenic pressures in Tampa Bay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9A7161-B865-2613-474C-8847458C1E66}"/>
              </a:ext>
            </a:extLst>
          </p:cNvPr>
          <p:cNvSpPr txBox="1"/>
          <p:nvPr/>
        </p:nvSpPr>
        <p:spPr>
          <a:xfrm>
            <a:off x="7089528" y="5316125"/>
            <a:ext cx="4816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Pier Sans" panose="00000500000000000000" pitchFamily="50" charset="0"/>
              </a:rPr>
              <a:t>Arjun Joshi</a:t>
            </a:r>
          </a:p>
          <a:p>
            <a:pPr algn="r"/>
            <a:r>
              <a:rPr lang="en-US" sz="1600" dirty="0" err="1">
                <a:latin typeface="Pier Sans" panose="00000500000000000000" pitchFamily="50" charset="0"/>
              </a:rPr>
              <a:t>Brainstation</a:t>
            </a:r>
            <a:endParaRPr lang="en-US" sz="1600" dirty="0">
              <a:latin typeface="Pier Sans" panose="00000500000000000000" pitchFamily="50" charset="0"/>
            </a:endParaRPr>
          </a:p>
          <a:p>
            <a:pPr algn="r"/>
            <a:r>
              <a:rPr lang="en-US" sz="1600" dirty="0">
                <a:latin typeface="Pier Sans" panose="00000500000000000000" pitchFamily="50" charset="0"/>
              </a:rPr>
              <a:t>Capstone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09A9F2-EF2A-CDE7-B652-83BD25EA0A34}"/>
              </a:ext>
            </a:extLst>
          </p:cNvPr>
          <p:cNvSpPr txBox="1"/>
          <p:nvPr/>
        </p:nvSpPr>
        <p:spPr>
          <a:xfrm>
            <a:off x="9039565" y="6211669"/>
            <a:ext cx="30059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Joshi.Arjun.K@Gmail.com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9B773C-FB99-1AD3-BCE4-58927BAA2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3341" y="5370360"/>
            <a:ext cx="206912" cy="2327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2881C2-8EF6-25BE-04E7-6001505B3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2541" y="5385738"/>
            <a:ext cx="206912" cy="23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18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CA9E7-E9EE-1C6B-A5B0-001DAF0D3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418666"/>
            <a:ext cx="12145108" cy="1507067"/>
          </a:xfrm>
        </p:spPr>
        <p:txBody>
          <a:bodyPr/>
          <a:lstStyle/>
          <a:p>
            <a:r>
              <a:rPr lang="en-US" dirty="0"/>
              <a:t>The problem space:</a:t>
            </a:r>
            <a:br>
              <a:rPr lang="en-US" dirty="0"/>
            </a:br>
            <a:r>
              <a:rPr lang="en-US" dirty="0"/>
              <a:t>environmental indices, lost in translation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50FAAC4-FBC8-BDDF-ABC4-B1E6A9AEE010}"/>
              </a:ext>
            </a:extLst>
          </p:cNvPr>
          <p:cNvSpPr txBox="1">
            <a:spLocks/>
          </p:cNvSpPr>
          <p:nvPr/>
        </p:nvSpPr>
        <p:spPr>
          <a:xfrm>
            <a:off x="380792" y="464603"/>
            <a:ext cx="5404546" cy="5467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endParaRPr lang="en-US" sz="1600" dirty="0"/>
          </a:p>
          <a:p>
            <a:pPr marL="0" indent="0">
              <a:buFont typeface="Wingdings 3" panose="05040102010807070707" pitchFamily="18" charset="2"/>
              <a:buNone/>
            </a:pPr>
            <a:endParaRPr lang="en-US" sz="1600" b="1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9BE40E6-790E-DCAA-3419-1EAD2672EE14}"/>
              </a:ext>
            </a:extLst>
          </p:cNvPr>
          <p:cNvGrpSpPr/>
          <p:nvPr/>
        </p:nvGrpSpPr>
        <p:grpSpPr>
          <a:xfrm>
            <a:off x="7646613" y="595342"/>
            <a:ext cx="3601637" cy="3605976"/>
            <a:chOff x="7646613" y="755904"/>
            <a:chExt cx="3601637" cy="360597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3120848-015A-EBBE-92F1-C8D4798E3469}"/>
                </a:ext>
              </a:extLst>
            </p:cNvPr>
            <p:cNvSpPr txBox="1"/>
            <p:nvPr/>
          </p:nvSpPr>
          <p:spPr>
            <a:xfrm>
              <a:off x="7972618" y="755904"/>
              <a:ext cx="2949626" cy="292282"/>
            </a:xfrm>
            <a:prstGeom prst="rect">
              <a:avLst/>
            </a:prstGeom>
            <a:noFill/>
          </p:spPr>
          <p:txBody>
            <a:bodyPr vert="horz" wrap="square" rtlCol="0" anchor="ctr">
              <a:prstTxWarp prst="textArchUp">
                <a:avLst>
                  <a:gd name="adj" fmla="val 9697417"/>
                </a:avLst>
              </a:prstTxWarp>
              <a:spAutoFit/>
            </a:bodyPr>
            <a:lstStyle/>
            <a:p>
              <a:pPr algn="ctr"/>
              <a:r>
                <a:rPr lang="en-US" sz="1400" dirty="0"/>
                <a:t>Quantitative Indicator Terms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3071E38-0D43-BA74-76DF-A5C47135B980}"/>
                </a:ext>
              </a:extLst>
            </p:cNvPr>
            <p:cNvGrpSpPr/>
            <p:nvPr/>
          </p:nvGrpSpPr>
          <p:grpSpPr>
            <a:xfrm>
              <a:off x="7646613" y="801171"/>
              <a:ext cx="3601637" cy="3560709"/>
              <a:chOff x="7451336" y="1325087"/>
              <a:chExt cx="3601637" cy="3560709"/>
            </a:xfrm>
          </p:grpSpPr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89AFDB3D-4193-2096-A906-938AF0B18C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51336" y="1325087"/>
                <a:ext cx="3601637" cy="3560709"/>
              </a:xfrm>
              <a:prstGeom prst="rect">
                <a:avLst/>
              </a:prstGeom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scene3d>
                <a:camera prst="orthographicFront"/>
                <a:lightRig rig="threePt" dir="t"/>
              </a:scene3d>
              <a:sp3d prstMaterial="flat"/>
            </p:spPr>
          </p:pic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386B070-2699-C7FF-BE32-6E8164F58A37}"/>
                  </a:ext>
                </a:extLst>
              </p:cNvPr>
              <p:cNvSpPr/>
              <p:nvPr/>
            </p:nvSpPr>
            <p:spPr>
              <a:xfrm>
                <a:off x="7485888" y="1353312"/>
                <a:ext cx="3450336" cy="3377184"/>
              </a:xfrm>
              <a:prstGeom prst="ellipse">
                <a:avLst/>
              </a:prstGeom>
              <a:noFill/>
              <a:ln>
                <a:solidFill>
                  <a:srgbClr val="7C9D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298B34C0-C12D-9590-C2A2-94C4943F4F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92" y="1150126"/>
            <a:ext cx="5595402" cy="29529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692B7FD-C688-D01F-A9B2-03091280C536}"/>
              </a:ext>
            </a:extLst>
          </p:cNvPr>
          <p:cNvCxnSpPr>
            <a:cxnSpLocks/>
          </p:cNvCxnSpPr>
          <p:nvPr/>
        </p:nvCxnSpPr>
        <p:spPr>
          <a:xfrm flipH="1">
            <a:off x="0" y="5486400"/>
            <a:ext cx="2938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839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C1F82-5124-6E80-0E94-32D56FD30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89652"/>
            <a:ext cx="8534400" cy="1507067"/>
          </a:xfrm>
        </p:spPr>
        <p:txBody>
          <a:bodyPr/>
          <a:lstStyle/>
          <a:p>
            <a:pPr algn="ctr"/>
            <a:r>
              <a:rPr lang="en-US" dirty="0"/>
              <a:t>Creating new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052952-3F15-A18E-FA52-877DAE68C2C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92863" y="3219905"/>
            <a:ext cx="10506015" cy="830997"/>
          </a:xfrm>
          <a:prstGeom prst="rect">
            <a:avLst/>
          </a:prstGeom>
          <a:solidFill>
            <a:srgbClr val="3E5067"/>
          </a:solidFill>
          <a:effectLst>
            <a:softEdge rad="101600"/>
          </a:effectLst>
        </p:spPr>
        <p:txBody>
          <a:bodyPr wrap="square">
            <a:spAutoFit/>
          </a:bodyPr>
          <a:lstStyle/>
          <a:p>
            <a:pPr algn="ctr"/>
            <a:r>
              <a:rPr lang="en-US" sz="1600" i="1" dirty="0">
                <a:ln w="0">
                  <a:noFill/>
                </a:ln>
                <a:solidFill>
                  <a:schemeClr val="tx1"/>
                </a:solidFill>
              </a:rPr>
              <a:t>“ [The importance of] how </a:t>
            </a:r>
            <a:r>
              <a:rPr lang="en-US" sz="1600" i="1" u="sng" dirty="0">
                <a:ln w="0">
                  <a:noFill/>
                </a:ln>
                <a:solidFill>
                  <a:schemeClr val="tx1"/>
                </a:solidFill>
              </a:rPr>
              <a:t>terminology descriptors and their use can be understood by [] stakeholders across disciplines</a:t>
            </a:r>
            <a:r>
              <a:rPr lang="en-US" sz="1600" i="1" dirty="0">
                <a:ln w="0">
                  <a:noFill/>
                </a:ln>
                <a:solidFill>
                  <a:schemeClr val="tx1"/>
                </a:solidFill>
              </a:rPr>
              <a:t>, with implications on the dimensions of implicit intrinsic and extrinsic value statements… “</a:t>
            </a:r>
          </a:p>
        </p:txBody>
      </p:sp>
    </p:spTree>
    <p:extLst>
      <p:ext uri="{BB962C8B-B14F-4D97-AF65-F5344CB8AC3E}">
        <p14:creationId xmlns:p14="http://schemas.microsoft.com/office/powerpoint/2010/main" val="1958885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3A6EF-1D25-05F0-9ABE-7E79966C5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023" y="5639822"/>
            <a:ext cx="8003160" cy="961344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an environmental index</a:t>
            </a:r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DB75F7DB-0B84-68AA-DEF5-AA68D5FF6C14}"/>
              </a:ext>
            </a:extLst>
          </p:cNvPr>
          <p:cNvSpPr>
            <a:spLocks noChangeArrowheads="1"/>
          </p:cNvSpPr>
          <p:nvPr/>
        </p:nvSpPr>
        <p:spPr bwMode="auto">
          <a:xfrm rot="20700000"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2" name="Picture 8">
            <a:extLst>
              <a:ext uri="{FF2B5EF4-FFF2-40B4-BE49-F238E27FC236}">
                <a16:creationId xmlns:a16="http://schemas.microsoft.com/office/drawing/2014/main" id="{260AAAFF-B9EA-0CC4-F46F-C33079742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1843" y="2139571"/>
            <a:ext cx="3501189" cy="318249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F89AE258-7B76-6838-4EF6-2D01980B77BB}"/>
              </a:ext>
            </a:extLst>
          </p:cNvPr>
          <p:cNvSpPr txBox="1"/>
          <p:nvPr/>
        </p:nvSpPr>
        <p:spPr>
          <a:xfrm>
            <a:off x="1469136" y="1418361"/>
            <a:ext cx="115990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What is an Environmental Index?</a:t>
            </a:r>
          </a:p>
          <a:p>
            <a:r>
              <a:rPr lang="en-US" sz="3200" dirty="0"/>
              <a:t>“A composite measure that combines multiple </a:t>
            </a:r>
          </a:p>
          <a:p>
            <a:r>
              <a:rPr lang="en-US" sz="3200" dirty="0"/>
              <a:t>	environmental indicators into a single value…”</a:t>
            </a:r>
          </a:p>
          <a:p>
            <a:r>
              <a:rPr lang="en-US" sz="3200" dirty="0"/>
              <a:t>“  …typically developed to provide an overall </a:t>
            </a:r>
          </a:p>
          <a:p>
            <a:r>
              <a:rPr lang="en-US" sz="3200" dirty="0"/>
              <a:t>       snapshot of some feature”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6E08F6-072F-DCC6-A541-C819316FA4DB}"/>
              </a:ext>
            </a:extLst>
          </p:cNvPr>
          <p:cNvSpPr txBox="1"/>
          <p:nvPr/>
        </p:nvSpPr>
        <p:spPr>
          <a:xfrm>
            <a:off x="132408" y="4855692"/>
            <a:ext cx="61965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" dirty="0">
                <a:hlinkClick r:id="rId3"/>
              </a:rPr>
              <a:t>Source:</a:t>
            </a:r>
          </a:p>
          <a:p>
            <a:r>
              <a:rPr lang="en-US" sz="500" dirty="0">
                <a:hlinkClick r:id="rId3"/>
              </a:rPr>
              <a:t>https://onlinelibrary.wiley.com/doi/abs/10.1002/9781118445112.stat07691#:~:text=Abstract,in%20constructing%20an%20environmental%20index</a:t>
            </a:r>
            <a:endParaRPr lang="en-US" sz="500" dirty="0"/>
          </a:p>
          <a:p>
            <a:r>
              <a:rPr lang="en-US" sz="500" dirty="0">
                <a:hlinkClick r:id="rId4"/>
              </a:rPr>
              <a:t>https://www.linkedin.com/advice/1/how-can-you-use-environmental-indicators-indices-skills-economics#:~:text=to%20be%20featured.-,1%20What%20are%20environmental%20indicators%20and%20indices?,their%20environmental%20performance%20or%20impact</a:t>
            </a:r>
            <a:endParaRPr lang="en-US" sz="500" dirty="0"/>
          </a:p>
          <a:p>
            <a:endParaRPr lang="en-US" sz="1000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EBF201B-C205-3D0F-86F7-806C7427713B}"/>
              </a:ext>
            </a:extLst>
          </p:cNvPr>
          <p:cNvCxnSpPr>
            <a:cxnSpLocks/>
          </p:cNvCxnSpPr>
          <p:nvPr/>
        </p:nvCxnSpPr>
        <p:spPr>
          <a:xfrm flipH="1">
            <a:off x="0" y="5486400"/>
            <a:ext cx="2938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859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C99E-0144-D4C3-EC41-640B7DE4F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00424"/>
            <a:ext cx="8534400" cy="1157576"/>
          </a:xfrm>
        </p:spPr>
        <p:txBody>
          <a:bodyPr/>
          <a:lstStyle/>
          <a:p>
            <a:r>
              <a:rPr lang="en-US" dirty="0"/>
              <a:t>Reframing, pivot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41F8310-5D47-5B27-2515-44AC13FAD9A5}"/>
              </a:ext>
            </a:extLst>
          </p:cNvPr>
          <p:cNvCxnSpPr>
            <a:cxnSpLocks/>
          </p:cNvCxnSpPr>
          <p:nvPr/>
        </p:nvCxnSpPr>
        <p:spPr>
          <a:xfrm flipH="1">
            <a:off x="0" y="5779008"/>
            <a:ext cx="2938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D4873BD5-6FA7-3645-6736-D49949B78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9629" y="4265162"/>
            <a:ext cx="4822371" cy="13242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E850FD0-C633-E954-85EF-6CF678E3D61B}"/>
              </a:ext>
            </a:extLst>
          </p:cNvPr>
          <p:cNvSpPr txBox="1"/>
          <p:nvPr/>
        </p:nvSpPr>
        <p:spPr>
          <a:xfrm>
            <a:off x="509287" y="839517"/>
            <a:ext cx="883065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u="sng" dirty="0"/>
              <a:t>Purpose of the Study and Future Space for Expansion</a:t>
            </a:r>
            <a:r>
              <a:rPr lang="en-US" sz="2000" dirty="0"/>
              <a:t>: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Selection of the optimal or most positively impacting mitigation feature…using[</a:t>
            </a:r>
            <a:r>
              <a:rPr lang="en-US" sz="2000" dirty="0" err="1"/>
              <a:t>ing</a:t>
            </a:r>
            <a:r>
              <a:rPr lang="en-US" sz="2000" dirty="0"/>
              <a:t>] indices of negative environmental impact.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Originally evaluating performance of models through predictions of diversity (through the Shannon Diversity Index)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  <a:p>
            <a:pPr marL="342900" indent="-342900">
              <a:buFontTx/>
              <a:buChar char="-"/>
            </a:pPr>
            <a:r>
              <a:rPr lang="en-US" sz="2000" dirty="0"/>
              <a:t>New approach: </a:t>
            </a:r>
          </a:p>
          <a:p>
            <a:r>
              <a:rPr lang="en-US" sz="2000" dirty="0"/>
              <a:t>    Test along with Shannon Diversity Index as an   engineered feature, to predict well established, academically vetted peer-reviewed local index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07E592-99C1-ED53-8C20-5D9CA191B214}"/>
              </a:ext>
            </a:extLst>
          </p:cNvPr>
          <p:cNvSpPr txBox="1"/>
          <p:nvPr/>
        </p:nvSpPr>
        <p:spPr>
          <a:xfrm>
            <a:off x="366566" y="3958225"/>
            <a:ext cx="57526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-   Data Issues</a:t>
            </a:r>
          </a:p>
          <a:p>
            <a:pPr marL="457200" indent="-45720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Existing Information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Unexpected findings during EDA</a:t>
            </a:r>
          </a:p>
        </p:txBody>
      </p:sp>
    </p:spTree>
    <p:extLst>
      <p:ext uri="{BB962C8B-B14F-4D97-AF65-F5344CB8AC3E}">
        <p14:creationId xmlns:p14="http://schemas.microsoft.com/office/powerpoint/2010/main" val="1873727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C99E-0144-D4C3-EC41-640B7DE4F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00424"/>
            <a:ext cx="8534400" cy="1157576"/>
          </a:xfrm>
        </p:spPr>
        <p:txBody>
          <a:bodyPr/>
          <a:lstStyle/>
          <a:p>
            <a:r>
              <a:rPr lang="en-US" dirty="0"/>
              <a:t>Anthropogenic pressure index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C626E5-FC68-BE57-1E74-91AED663DF83}"/>
              </a:ext>
            </a:extLst>
          </p:cNvPr>
          <p:cNvSpPr txBox="1"/>
          <p:nvPr/>
        </p:nvSpPr>
        <p:spPr>
          <a:xfrm>
            <a:off x="719969" y="1857721"/>
            <a:ext cx="816601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  Artificial, Harmful Nitrate Concentrations</a:t>
            </a:r>
          </a:p>
          <a:p>
            <a:r>
              <a:rPr lang="en-US" dirty="0"/>
              <a:t>	(Associated With Fertilizer)</a:t>
            </a:r>
          </a:p>
          <a:p>
            <a:pPr marL="285750" indent="-285750">
              <a:buFontTx/>
              <a:buChar char="-"/>
            </a:pPr>
            <a:r>
              <a:rPr lang="en-US" dirty="0"/>
              <a:t>Population Growth (Annual change, Total, Region specific)</a:t>
            </a:r>
          </a:p>
          <a:p>
            <a:pPr marL="285750" indent="-285750">
              <a:buFontTx/>
              <a:buChar char="-"/>
            </a:pPr>
            <a:r>
              <a:rPr lang="en-US" dirty="0"/>
              <a:t>Coastal Development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Land Sales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Annual New Construction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Change in Land Use</a:t>
            </a:r>
          </a:p>
          <a:p>
            <a:pPr marL="742950" lvl="1" indent="-285750">
              <a:buFontTx/>
              <a:buChar char="-"/>
            </a:pPr>
            <a:endParaRPr lang="en-US" dirty="0"/>
          </a:p>
          <a:p>
            <a:pPr lvl="1"/>
            <a:r>
              <a:rPr lang="en-US" dirty="0"/>
              <a:t>Transform then standardize data, using weights to adjust for relative</a:t>
            </a:r>
          </a:p>
          <a:p>
            <a:pPr lvl="1"/>
            <a:r>
              <a:rPr lang="en-US" dirty="0"/>
              <a:t>Impact of a given feature. This is adjustable to any localized system.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6880AE-A096-BB6F-3CD9-7477084B5E01}"/>
              </a:ext>
            </a:extLst>
          </p:cNvPr>
          <p:cNvSpPr txBox="1"/>
          <p:nvPr/>
        </p:nvSpPr>
        <p:spPr>
          <a:xfrm>
            <a:off x="9376536" y="2318465"/>
            <a:ext cx="23807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Residential Construction</a:t>
            </a:r>
          </a:p>
          <a:p>
            <a:r>
              <a:rPr lang="en-US" sz="1400" dirty="0"/>
              <a:t>Emphasis on “waterfront”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41F8310-5D47-5B27-2515-44AC13FAD9A5}"/>
              </a:ext>
            </a:extLst>
          </p:cNvPr>
          <p:cNvCxnSpPr>
            <a:cxnSpLocks/>
          </p:cNvCxnSpPr>
          <p:nvPr/>
        </p:nvCxnSpPr>
        <p:spPr>
          <a:xfrm flipH="1">
            <a:off x="0" y="5779008"/>
            <a:ext cx="2938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0EC83A51-6004-EF86-1F33-E03566CBAA17}"/>
              </a:ext>
            </a:extLst>
          </p:cNvPr>
          <p:cNvGrpSpPr/>
          <p:nvPr/>
        </p:nvGrpSpPr>
        <p:grpSpPr>
          <a:xfrm>
            <a:off x="1036961" y="4720043"/>
            <a:ext cx="4285366" cy="911604"/>
            <a:chOff x="260023" y="3708953"/>
            <a:chExt cx="4285366" cy="91160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699CB981-3E67-FA13-1B93-FC152FA4BC08}"/>
                    </a:ext>
                  </a:extLst>
                </p:cNvPr>
                <p:cNvSpPr txBox="1"/>
                <p:nvPr/>
              </p:nvSpPr>
              <p:spPr>
                <a:xfrm>
                  <a:off x="260023" y="3708953"/>
                  <a:ext cx="4285366" cy="61356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400" i="1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PI</m:t>
                              </m:r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2400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24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…</m:t>
                              </m:r>
                              <m: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/>
                          </m:mr>
                        </m:m>
                      </m:oMath>
                    </m:oMathPara>
                  </a14:m>
                  <a:endParaRPr lang="en-US" sz="2400" dirty="0">
                    <a:latin typeface="Century Gothic" panose="020B0502020202020204" pitchFamily="34" charset="0"/>
                  </a:endParaRPr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699CB981-3E67-FA13-1B93-FC152FA4BC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0023" y="3708953"/>
                  <a:ext cx="4285366" cy="613566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62C681-C6C5-3F80-8624-0F203EEA0159}"/>
                </a:ext>
              </a:extLst>
            </p:cNvPr>
            <p:cNvSpPr txBox="1"/>
            <p:nvPr/>
          </p:nvSpPr>
          <p:spPr>
            <a:xfrm>
              <a:off x="1312664" y="4035782"/>
              <a:ext cx="233429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Weighted Sum Model</a:t>
              </a:r>
            </a:p>
            <a:p>
              <a:r>
                <a:rPr lang="en-US" sz="1600" dirty="0"/>
                <a:t>(Aggregate Index)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049A43EE-1C80-461F-6844-EE3C204CC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6" r="5825"/>
          <a:stretch/>
        </p:blipFill>
        <p:spPr>
          <a:xfrm>
            <a:off x="9217075" y="2934400"/>
            <a:ext cx="2835811" cy="25853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3B3D35B-B2D4-FC8F-2098-7B0B79CD0C4B}"/>
              </a:ext>
            </a:extLst>
          </p:cNvPr>
          <p:cNvSpPr txBox="1"/>
          <p:nvPr/>
        </p:nvSpPr>
        <p:spPr>
          <a:xfrm>
            <a:off x="347241" y="496258"/>
            <a:ext cx="86260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Hypothesis:</a:t>
            </a:r>
          </a:p>
          <a:p>
            <a:r>
              <a:rPr lang="en-US" dirty="0"/>
              <a:t>There is a statistically significant relationship between a proposed A.P. Index</a:t>
            </a:r>
          </a:p>
          <a:p>
            <a:r>
              <a:rPr lang="en-US" dirty="0"/>
              <a:t>	with well established, academically vetted indices of ecosystem health</a:t>
            </a:r>
          </a:p>
          <a:p>
            <a:r>
              <a:rPr lang="en-US" dirty="0"/>
              <a:t>	of Tampa Bay.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38DEC5-BC54-1406-F125-221BF7FAEE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2081" y="496258"/>
            <a:ext cx="2585798" cy="182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564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57BD6-B6D2-19CE-55D0-0DD901650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350933"/>
            <a:ext cx="8534400" cy="1507067"/>
          </a:xfrm>
        </p:spPr>
        <p:txBody>
          <a:bodyPr/>
          <a:lstStyle/>
          <a:p>
            <a:r>
              <a:rPr lang="en-US" dirty="0"/>
              <a:t>Modelling approaches</a:t>
            </a:r>
            <a:br>
              <a:rPr lang="en-US" dirty="0"/>
            </a:br>
            <a:r>
              <a:rPr lang="en-US" dirty="0"/>
              <a:t>&amp; performance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D047AE-D9E1-4BCA-6D0C-1F4F71B237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0225" y="94678"/>
            <a:ext cx="5616093" cy="2903165"/>
          </a:xfrm>
          <a:ln w="12700">
            <a:solidFill>
              <a:schemeClr val="tx1"/>
            </a:solidFill>
          </a:ln>
        </p:spPr>
        <p:txBody>
          <a:bodyPr anchor="t"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sz="1800" b="1" u="sng" dirty="0">
                <a:solidFill>
                  <a:schemeClr val="tx1"/>
                </a:solidFill>
              </a:rPr>
              <a:t>Modelling Approaches</a:t>
            </a:r>
          </a:p>
          <a:p>
            <a:pPr algn="just">
              <a:buFontTx/>
              <a:buChar char="-"/>
            </a:pPr>
            <a:r>
              <a:rPr lang="en-US" sz="1800" b="1" dirty="0">
                <a:solidFill>
                  <a:schemeClr val="tx1"/>
                </a:solidFill>
              </a:rPr>
              <a:t>Linear Regression</a:t>
            </a:r>
          </a:p>
          <a:p>
            <a:pPr algn="just">
              <a:buFontTx/>
              <a:buChar char="-"/>
            </a:pPr>
            <a:r>
              <a:rPr lang="en-US" sz="1800" b="1" dirty="0">
                <a:solidFill>
                  <a:schemeClr val="tx1"/>
                </a:solidFill>
              </a:rPr>
              <a:t>Lasso, Ridge Regression (L1/L2 Regularization)</a:t>
            </a:r>
          </a:p>
          <a:p>
            <a:pPr algn="just">
              <a:buFontTx/>
              <a:buChar char="-"/>
            </a:pPr>
            <a:r>
              <a:rPr lang="en-US" sz="1800" b="1" dirty="0">
                <a:solidFill>
                  <a:schemeClr val="tx1"/>
                </a:solidFill>
              </a:rPr>
              <a:t>SARIMAX</a:t>
            </a:r>
          </a:p>
          <a:p>
            <a:pPr lvl="1" algn="just"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Seasonal decomposition</a:t>
            </a:r>
          </a:p>
          <a:p>
            <a:pPr lvl="1" algn="just"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VAR</a:t>
            </a:r>
          </a:p>
          <a:p>
            <a:pPr algn="just">
              <a:buFontTx/>
              <a:buChar char="-"/>
            </a:pPr>
            <a:r>
              <a:rPr lang="en-US" sz="1800" b="1" dirty="0">
                <a:solidFill>
                  <a:schemeClr val="tx1"/>
                </a:solidFill>
              </a:rPr>
              <a:t>Recurrent Neural Network</a:t>
            </a:r>
          </a:p>
          <a:p>
            <a:pPr lvl="1" algn="just"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Long Short Term Memory ****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96959A-5648-ECF2-6104-1243839E3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2976" y="0"/>
            <a:ext cx="3699024" cy="2590799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0F2DDBB-95E5-7840-12D5-2784668FEFA9}"/>
              </a:ext>
            </a:extLst>
          </p:cNvPr>
          <p:cNvCxnSpPr>
            <a:cxnSpLocks/>
          </p:cNvCxnSpPr>
          <p:nvPr/>
        </p:nvCxnSpPr>
        <p:spPr>
          <a:xfrm flipH="1">
            <a:off x="0" y="5486400"/>
            <a:ext cx="2938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2CD242F-BA0B-5F33-C820-2AF3A444A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2976" y="4106971"/>
            <a:ext cx="3731449" cy="27588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3EEABC-D481-7EAD-90C1-8668D5804FDD}"/>
              </a:ext>
            </a:extLst>
          </p:cNvPr>
          <p:cNvSpPr txBox="1"/>
          <p:nvPr/>
        </p:nvSpPr>
        <p:spPr>
          <a:xfrm>
            <a:off x="130225" y="3127726"/>
            <a:ext cx="619245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First Model: Multivariate Linear Regression.</a:t>
            </a:r>
          </a:p>
          <a:p>
            <a:r>
              <a:rPr lang="en-US" dirty="0"/>
              <a:t>        Score: 0.2523</a:t>
            </a:r>
          </a:p>
          <a:p>
            <a:endParaRPr lang="en-US" dirty="0"/>
          </a:p>
          <a:p>
            <a:r>
              <a:rPr lang="en-US" dirty="0"/>
              <a:t>RNN (LSTM): Predicting TBNI using iterations of API, 	Shannon Diversity Index, WQI</a:t>
            </a:r>
          </a:p>
          <a:p>
            <a:r>
              <a:rPr lang="en-US" dirty="0"/>
              <a:t>	Loss, MSE: 0.035, </a:t>
            </a:r>
          </a:p>
          <a:p>
            <a:r>
              <a:rPr lang="en-US" dirty="0"/>
              <a:t>	n = 45,431</a:t>
            </a:r>
          </a:p>
          <a:p>
            <a:r>
              <a:rPr lang="en-US" dirty="0"/>
              <a:t>Using Train-Test-Validation Datasets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C7EBA6-B466-3898-79A9-B66EFE73F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49512" y="6763322"/>
            <a:ext cx="12192000" cy="465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7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498B0-8825-C874-2FD2-DDA73CBC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16" y="5350933"/>
            <a:ext cx="8534400" cy="1507067"/>
          </a:xfrm>
        </p:spPr>
        <p:txBody>
          <a:bodyPr/>
          <a:lstStyle/>
          <a:p>
            <a:r>
              <a:rPr lang="en-US" dirty="0"/>
              <a:t>Implications &amp;</a:t>
            </a:r>
            <a:br>
              <a:rPr lang="en-US" dirty="0"/>
            </a:br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9FAF2-5B50-4F66-83B7-28383259C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52285"/>
            <a:ext cx="10577108" cy="44805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</a:rPr>
              <a:t>There’s a method more readily accessible and understandable to the general population without…having to be a scientist!</a:t>
            </a: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Further applications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91D1A33-8DFE-DB8E-B361-CD9A9768DAD6}"/>
              </a:ext>
            </a:extLst>
          </p:cNvPr>
          <p:cNvCxnSpPr>
            <a:cxnSpLocks/>
          </p:cNvCxnSpPr>
          <p:nvPr/>
        </p:nvCxnSpPr>
        <p:spPr>
          <a:xfrm flipH="1">
            <a:off x="0" y="5486400"/>
            <a:ext cx="2938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6F7B9AD-1EB7-F95D-5840-463A45389637}"/>
              </a:ext>
            </a:extLst>
          </p:cNvPr>
          <p:cNvSpPr txBox="1"/>
          <p:nvPr/>
        </p:nvSpPr>
        <p:spPr>
          <a:xfrm>
            <a:off x="5570220" y="6316980"/>
            <a:ext cx="6481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many thanks to our instructors for all their guidance!</a:t>
            </a:r>
          </a:p>
        </p:txBody>
      </p:sp>
    </p:spTree>
    <p:extLst>
      <p:ext uri="{BB962C8B-B14F-4D97-AF65-F5344CB8AC3E}">
        <p14:creationId xmlns:p14="http://schemas.microsoft.com/office/powerpoint/2010/main" val="129085656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14753</TotalTime>
  <Words>500</Words>
  <Application>Microsoft Office PowerPoint</Application>
  <PresentationFormat>Widescreen</PresentationFormat>
  <Paragraphs>74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Cambria Math</vt:lpstr>
      <vt:lpstr>Century Gothic</vt:lpstr>
      <vt:lpstr>Pier Sans</vt:lpstr>
      <vt:lpstr>Wingdings 3</vt:lpstr>
      <vt:lpstr>Slice</vt:lpstr>
      <vt:lpstr>Estimating coastal ecosystem health through indices</vt:lpstr>
      <vt:lpstr>The problem space: environmental indices, lost in translation</vt:lpstr>
      <vt:lpstr>Creating new </vt:lpstr>
      <vt:lpstr>What is an environmental index</vt:lpstr>
      <vt:lpstr>Reframing, pivot</vt:lpstr>
      <vt:lpstr>Anthropogenic pressure index</vt:lpstr>
      <vt:lpstr>Modelling approaches &amp; performance</vt:lpstr>
      <vt:lpstr>Implications &amp;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statistical approach to evaluation of environmental mitigation featues</dc:title>
  <dc:creator>Ajax</dc:creator>
  <cp:lastModifiedBy>Ajax</cp:lastModifiedBy>
  <cp:revision>12</cp:revision>
  <dcterms:created xsi:type="dcterms:W3CDTF">2024-11-01T09:45:44Z</dcterms:created>
  <dcterms:modified xsi:type="dcterms:W3CDTF">2024-12-10T22:59:28Z</dcterms:modified>
</cp:coreProperties>
</file>

<file path=docProps/thumbnail.jpeg>
</file>